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8" r:id="rId5"/>
    <p:sldId id="259" r:id="rId6"/>
    <p:sldId id="260" r:id="rId7"/>
    <p:sldId id="261" r:id="rId8"/>
    <p:sldId id="271" r:id="rId9"/>
    <p:sldId id="270" r:id="rId10"/>
    <p:sldId id="263" r:id="rId11"/>
    <p:sldId id="264" r:id="rId12"/>
    <p:sldId id="265" r:id="rId13"/>
    <p:sldId id="267" r:id="rId14"/>
    <p:sldId id="269" r:id="rId15"/>
    <p:sldId id="268" r:id="rId16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80710F-D259-4E45-9F22-0C4CD2FF688A}" v="3" dt="2023-09-24T15:41:54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60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inert, Alexander G." userId="2f32f48a-a85f-4ea4-88ae-6c3210b9225c" providerId="ADAL" clId="{DA80710F-D259-4E45-9F22-0C4CD2FF688A}"/>
    <pc:docChg chg="addSld delSld modSld">
      <pc:chgData name="Reinert, Alexander G." userId="2f32f48a-a85f-4ea4-88ae-6c3210b9225c" providerId="ADAL" clId="{DA80710F-D259-4E45-9F22-0C4CD2FF688A}" dt="2023-09-24T15:41:54.385" v="2"/>
      <pc:docMkLst>
        <pc:docMk/>
      </pc:docMkLst>
      <pc:sldChg chg="add">
        <pc:chgData name="Reinert, Alexander G." userId="2f32f48a-a85f-4ea4-88ae-6c3210b9225c" providerId="ADAL" clId="{DA80710F-D259-4E45-9F22-0C4CD2FF688A}" dt="2023-09-24T15:41:54.385" v="2"/>
        <pc:sldMkLst>
          <pc:docMk/>
          <pc:sldMk cId="893054330" sldId="271"/>
        </pc:sldMkLst>
      </pc:sldChg>
      <pc:sldChg chg="add del">
        <pc:chgData name="Reinert, Alexander G." userId="2f32f48a-a85f-4ea4-88ae-6c3210b9225c" providerId="ADAL" clId="{DA80710F-D259-4E45-9F22-0C4CD2FF688A}" dt="2023-09-24T15:41:32.141" v="1"/>
        <pc:sldMkLst>
          <pc:docMk/>
          <pc:sldMk cId="3989462060" sldId="271"/>
        </pc:sldMkLst>
      </pc:sldChg>
    </pc:docChg>
  </pc:docChgLst>
  <pc:docChgLst>
    <pc:chgData name="Reinert, Alexander G." userId="2f32f48a-a85f-4ea4-88ae-6c3210b9225c" providerId="ADAL" clId="{0B6F40CF-0762-44B3-9DA5-140B9BDA0320}"/>
    <pc:docChg chg="addSld delSld modSld">
      <pc:chgData name="Reinert, Alexander G." userId="2f32f48a-a85f-4ea4-88ae-6c3210b9225c" providerId="ADAL" clId="{0B6F40CF-0762-44B3-9DA5-140B9BDA0320}" dt="2023-09-15T15:32:10.536" v="1" actId="2696"/>
      <pc:docMkLst>
        <pc:docMk/>
      </pc:docMkLst>
      <pc:sldChg chg="add del">
        <pc:chgData name="Reinert, Alexander G." userId="2f32f48a-a85f-4ea4-88ae-6c3210b9225c" providerId="ADAL" clId="{0B6F40CF-0762-44B3-9DA5-140B9BDA0320}" dt="2023-09-15T15:32:10.536" v="1" actId="2696"/>
        <pc:sldMkLst>
          <pc:docMk/>
          <pc:sldMk cId="3451515899" sldId="271"/>
        </pc:sldMkLst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70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3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80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4B4EB42-B5B9-1AD4-9A66-309E4CA1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389" y="2037806"/>
            <a:ext cx="5264603" cy="27495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E292F4-8064-6569-F6F1-89EB3F28EC4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97008" y="2037806"/>
            <a:ext cx="3292112" cy="2749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4E26AB-E227-1421-B22F-12512A8D934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F0BE10-88C1-17BD-9C7B-E6ACEA7C29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62BF2-3536-BF4B-0114-C95A34F1AA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65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D65F-EEA1-B795-0124-AA3A9A90A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97F66-45D5-206D-C3A9-C669E6231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B0E8D-8773-A19C-8D5C-01527ADB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27015-0D2B-7B88-C48C-731CC6C1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FEEECA2-11BF-6AFA-4400-412F5674EF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1400" y="5743575"/>
            <a:ext cx="502920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31C610-F07B-054D-6E6C-42ADD990E9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96963" y="2363788"/>
            <a:ext cx="10058400" cy="2757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0031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E777-ADAA-FF34-A7BB-13E0F909B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6A10F-2C1C-BDF5-C644-36F4114F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858A8-1281-E68D-C058-E7D3E2A2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B83464-3E10-89F3-8EE6-2BEDDE21C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CB96BA-7C74-AEFA-5A0C-BF828801DB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78" y="5564188"/>
            <a:ext cx="4441509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549D1C5-9B01-216D-8907-643747863D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3213" y="5564188"/>
            <a:ext cx="4502467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E2589E-1F15-DD96-F607-11E6ACEC848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97280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ECBB9DCD-E587-B624-BD47-00D575247E2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653212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798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72A4-A693-B619-5AE8-CF6C67E3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F4F9CA-19A2-D9AB-060D-476F7000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ED322-1A01-BA4D-E07C-29D72BE9C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1FB168-9CB4-5EDC-E09D-E2E4AF74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1B6A935-E44F-8E94-B9B4-DE1034A18A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7279" y="4884738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88D84F-60EB-E92E-3396-F42F3E619D3E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09728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B1267747-629D-5E5D-A19E-1C40593F79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55820" y="4884737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21D810DE-DB4E-DF2A-7FA2-F267A68024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14360" y="4884736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8E755AEC-C5C7-CAD3-B35C-A76BC7671A7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53402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4EC0AC50-60DC-F01B-0A17-A3E2EA771FB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62534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4F733-2F9E-5927-EE07-9DBDE9BF6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CE0C91-300E-A0E8-0D1F-E0C9B16E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58B83-42F8-29C1-AA54-A7D8D083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61C45-4E00-3527-7DC3-B732BBAD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851190-74B4-D684-BF44-DCBA789CC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49E9282-3D42-4DDC-7C8B-920DB93C7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70687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972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75D1D-F3C5-8653-9091-DCC29954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9CF09-E025-064B-B87B-7262D869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CA18A-19CB-53BE-8693-B3C6C5DC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12A260-B293-24ED-0165-74C5628A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0C17D8B-B83A-5D2D-B945-6E321AD984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304" y="2481263"/>
            <a:ext cx="1958975" cy="1751012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F2FE7553-DB64-ECA9-C7CA-F8676B8E02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197" y="2481263"/>
            <a:ext cx="1958975" cy="1751012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2EC44A73-742A-9FD2-1F97-FD5AE4BA42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16089" y="2481263"/>
            <a:ext cx="1958975" cy="1751012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5B048AAC-E0A7-B973-1106-F48906FD5C7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76982" y="2481263"/>
            <a:ext cx="1958975" cy="175101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A1FD76A-49DB-FB27-B755-E5A44194ACC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2332" y="4494213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7E4A47D-15C9-9234-EB71-627D6F9EA7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3790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DF490725-1A1D-B3AF-9B95-AB753C778A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75575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B707EAAB-51A8-A0A0-1F85-47FC6CA4136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15385" y="4494211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8981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70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91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6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02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9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8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98D10E6-9DBA-4860-89D8-999207CD393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69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jpeg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D914-B905-E8D0-BCDE-C1C3A714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/>
          <a:p>
            <a:r>
              <a:rPr lang="en-US" sz="4000"/>
              <a:t>Design Requirement Presentation</a:t>
            </a:r>
          </a:p>
        </p:txBody>
      </p:sp>
      <p:pic>
        <p:nvPicPr>
          <p:cNvPr id="5" name="Content Placeholder 4" descr="A logo of a person carrying a large box&#10;&#10;Description automatically generated">
            <a:extLst>
              <a:ext uri="{FF2B5EF4-FFF2-40B4-BE49-F238E27FC236}">
                <a16:creationId xmlns:a16="http://schemas.microsoft.com/office/drawing/2014/main" id="{D1FA2CED-469C-3206-2B21-7A0A5B9F4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301" y="925830"/>
            <a:ext cx="7172499" cy="5379374"/>
          </a:xfr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9CCC0DE-D61B-02BC-242B-642123FA7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>
            <a:normAutofit/>
          </a:bodyPr>
          <a:lstStyle/>
          <a:p>
            <a:r>
              <a:rPr lang="en-US" sz="2000"/>
              <a:t>By: </a:t>
            </a:r>
          </a:p>
          <a:p>
            <a:r>
              <a:rPr lang="en-US" sz="2000"/>
              <a:t>Ian Adelman</a:t>
            </a:r>
          </a:p>
          <a:p>
            <a:r>
              <a:rPr lang="en-US" sz="2000"/>
              <a:t>Devin Hoopes</a:t>
            </a:r>
          </a:p>
          <a:p>
            <a:r>
              <a:rPr lang="en-US" sz="2000"/>
              <a:t>Natalie Gonzalez </a:t>
            </a:r>
          </a:p>
          <a:p>
            <a:r>
              <a:rPr lang="en-US" sz="2000"/>
              <a:t>Alex Reinert</a:t>
            </a:r>
          </a:p>
        </p:txBody>
      </p:sp>
    </p:spTree>
    <p:extLst>
      <p:ext uri="{BB962C8B-B14F-4D97-AF65-F5344CB8AC3E}">
        <p14:creationId xmlns:p14="http://schemas.microsoft.com/office/powerpoint/2010/main" val="2277593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420E-D469-DC50-DDDA-5837DB75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24" y="224913"/>
            <a:ext cx="9960751" cy="1450757"/>
          </a:xfrm>
        </p:spPr>
        <p:txBody>
          <a:bodyPr/>
          <a:lstStyle/>
          <a:p>
            <a:r>
              <a:rPr lang="en-US"/>
              <a:t>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33A78-4E8D-F7CB-002F-236BA589D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444" y="1849245"/>
            <a:ext cx="4700509" cy="4023360"/>
          </a:xfrm>
        </p:spPr>
        <p:txBody>
          <a:bodyPr>
            <a:normAutofit/>
          </a:bodyPr>
          <a:lstStyle/>
          <a:p>
            <a:r>
              <a:rPr lang="en-US" sz="3000"/>
              <a:t>10. The system shall fit within a standard stairway entrance of width 36 in wide according to Section R311.7.1 of the 2021 International Residential Code.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76001E-0A2D-F0A2-8749-A0ECA2A35BDA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740ED3B4-4A56-382D-D023-FB0F46402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11" name="Picture 10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14ECB7D4-1234-C7F5-664B-9F738AD52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4" name="Picture 3" descr="A clipboard with check marks&#10;&#10;Description automatically generated">
            <a:extLst>
              <a:ext uri="{FF2B5EF4-FFF2-40B4-BE49-F238E27FC236}">
                <a16:creationId xmlns:a16="http://schemas.microsoft.com/office/drawing/2014/main" id="{BE4E8A8A-FFB4-06A7-F4DE-D1F1DB267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79212" y="2154010"/>
            <a:ext cx="1433335" cy="1723034"/>
          </a:xfrm>
          <a:prstGeom prst="rect">
            <a:avLst/>
          </a:prstGeom>
        </p:spPr>
      </p:pic>
      <p:pic>
        <p:nvPicPr>
          <p:cNvPr id="8" name="Picture 7" descr="A wooden staircase with metal railing&#10;&#10;Description automatically generated">
            <a:extLst>
              <a:ext uri="{FF2B5EF4-FFF2-40B4-BE49-F238E27FC236}">
                <a16:creationId xmlns:a16="http://schemas.microsoft.com/office/drawing/2014/main" id="{54C9EA6D-CAC1-E531-D304-6AAE968CEF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350" y="2154010"/>
            <a:ext cx="3177209" cy="339996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2E540D-A623-4EED-757C-E9CE3EAF8060}"/>
              </a:ext>
            </a:extLst>
          </p:cNvPr>
          <p:cNvCxnSpPr>
            <a:cxnSpLocks/>
          </p:cNvCxnSpPr>
          <p:nvPr/>
        </p:nvCxnSpPr>
        <p:spPr>
          <a:xfrm>
            <a:off x="6573078" y="5815056"/>
            <a:ext cx="245165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2BC913-C073-AC3E-B1AD-1F4865F843B0}"/>
              </a:ext>
            </a:extLst>
          </p:cNvPr>
          <p:cNvCxnSpPr/>
          <p:nvPr/>
        </p:nvCxnSpPr>
        <p:spPr>
          <a:xfrm>
            <a:off x="8892209" y="5117910"/>
            <a:ext cx="914400" cy="914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54657F2-9EAC-2C9F-B666-42239F87F898}"/>
              </a:ext>
            </a:extLst>
          </p:cNvPr>
          <p:cNvSpPr txBox="1"/>
          <p:nvPr/>
        </p:nvSpPr>
        <p:spPr>
          <a:xfrm>
            <a:off x="7448389" y="5847644"/>
            <a:ext cx="79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36 in</a:t>
            </a:r>
          </a:p>
        </p:txBody>
      </p:sp>
    </p:spTree>
    <p:extLst>
      <p:ext uri="{BB962C8B-B14F-4D97-AF65-F5344CB8AC3E}">
        <p14:creationId xmlns:p14="http://schemas.microsoft.com/office/powerpoint/2010/main" val="387284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420E-D469-DC50-DDDA-5837DB75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281" y="2408168"/>
            <a:ext cx="6057783" cy="1468876"/>
          </a:xfrm>
        </p:spPr>
        <p:txBody>
          <a:bodyPr>
            <a:normAutofit/>
          </a:bodyPr>
          <a:lstStyle/>
          <a:p>
            <a:r>
              <a:rPr lang="en-US" sz="10000"/>
              <a:t>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76001E-0A2D-F0A2-8749-A0ECA2A35BDA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740ED3B4-4A56-382D-D023-FB0F46402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11" name="Picture 10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14ECB7D4-1234-C7F5-664B-9F738AD52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4" name="Picture 3" descr="A clipboard with check marks&#10;&#10;Description automatically generated">
            <a:extLst>
              <a:ext uri="{FF2B5EF4-FFF2-40B4-BE49-F238E27FC236}">
                <a16:creationId xmlns:a16="http://schemas.microsoft.com/office/drawing/2014/main" id="{BE4E8A8A-FFB4-06A7-F4DE-D1F1DB2671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9212" y="2154010"/>
            <a:ext cx="1433335" cy="17230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87F1ED6-B5DD-1AE8-3F9F-4609F5C3E1D3}"/>
              </a:ext>
            </a:extLst>
          </p:cNvPr>
          <p:cNvSpPr/>
          <p:nvPr/>
        </p:nvSpPr>
        <p:spPr>
          <a:xfrm>
            <a:off x="924128" y="1478604"/>
            <a:ext cx="9675633" cy="4945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1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39C7-B9DB-23FD-4870-107880D2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3450E-D958-A7A2-F088-F4B1EE382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>
                <a:effectLst/>
              </a:rPr>
              <a:t>(ICC), I. C. C. (n.d.). </a:t>
            </a:r>
            <a:r>
              <a:rPr lang="en-US" i="1">
                <a:effectLst/>
              </a:rPr>
              <a:t>2021 International Residential Code (IRC): ICC Digital Codes</a:t>
            </a:r>
            <a:r>
              <a:rPr lang="en-US">
                <a:effectLst/>
              </a:rPr>
              <a:t>. 2021 INTERNATIONAL RESIDENTIAL CODE (IRC) | ICC DIGITAL CODES. https://codes.iccsafe.org/content/IRC2021P2/chapter-3-building-planning#IRC2021P2_Pt03_Ch03_SecR311 </a:t>
            </a:r>
            <a:endParaRPr lang="en-US" i="1">
              <a:effectLst/>
            </a:endParaRPr>
          </a:p>
          <a:p>
            <a:r>
              <a:rPr lang="en-US" i="1">
                <a:effectLst/>
              </a:rPr>
              <a:t>broken furniture</a:t>
            </a:r>
            <a:r>
              <a:rPr lang="en-US">
                <a:effectLst/>
              </a:rPr>
              <a:t>. (n.d.). </a:t>
            </a:r>
            <a:r>
              <a:rPr lang="en-US" err="1">
                <a:effectLst/>
              </a:rPr>
              <a:t>clipground</a:t>
            </a:r>
            <a:r>
              <a:rPr lang="en-US">
                <a:effectLst/>
              </a:rPr>
              <a:t>. Retrieved September 10, 2023, from https://clipground.com/pics/get. </a:t>
            </a:r>
          </a:p>
          <a:p>
            <a:r>
              <a:rPr lang="en-US">
                <a:effectLst/>
              </a:rPr>
              <a:t>Clark, E. (2011, May 5). </a:t>
            </a:r>
            <a:r>
              <a:rPr lang="en-US" i="1">
                <a:effectLst/>
              </a:rPr>
              <a:t>“layering” furniture</a:t>
            </a:r>
            <a:r>
              <a:rPr lang="en-US">
                <a:effectLst/>
              </a:rPr>
              <a:t>. Emily A. Clark. https://emilyaclark.com/2011/05/layering-furniture.html </a:t>
            </a:r>
            <a:endParaRPr lang="en-US" i="1">
              <a:effectLst/>
            </a:endParaRPr>
          </a:p>
          <a:p>
            <a:r>
              <a:rPr lang="en-US" i="1">
                <a:effectLst/>
              </a:rPr>
              <a:t>DIY Disaster</a:t>
            </a:r>
            <a:r>
              <a:rPr lang="en-US">
                <a:effectLst/>
              </a:rPr>
              <a:t>. (n.d.). Getty Images. Retrieved September 10, 2023, from https://www.gettyimages.co.uk/detail/photo/diy-disaster-royalty-free-image/182062075. </a:t>
            </a:r>
          </a:p>
          <a:p>
            <a:r>
              <a:rPr lang="en-US" i="1">
                <a:effectLst/>
              </a:rPr>
              <a:t>Light Bulb Clip Art - Image #12546</a:t>
            </a:r>
            <a:r>
              <a:rPr lang="en-US">
                <a:effectLst/>
              </a:rPr>
              <a:t>. (n.d.). </a:t>
            </a:r>
            <a:r>
              <a:rPr lang="en-US" err="1">
                <a:effectLst/>
              </a:rPr>
              <a:t>Cliparting</a:t>
            </a:r>
            <a:r>
              <a:rPr lang="en-US">
                <a:effectLst/>
              </a:rPr>
              <a:t>. Retrieved September 10, 2023, from https://cliparting.com/free-light-bulb-clip-art-12546/. </a:t>
            </a:r>
          </a:p>
          <a:p>
            <a:r>
              <a:rPr lang="en-US" i="1">
                <a:effectLst/>
              </a:rPr>
              <a:t>Modern staircase ideas</a:t>
            </a:r>
            <a:r>
              <a:rPr lang="en-US">
                <a:effectLst/>
              </a:rPr>
              <a:t>. Houzz. (n.d.). https://www.houzz.com/photos/modern-staircase-ideas-phbr1-bp~t_745~s_2105 </a:t>
            </a:r>
          </a:p>
          <a:p>
            <a:r>
              <a:rPr lang="en-US" i="1">
                <a:effectLst/>
              </a:rPr>
              <a:t>question mark clipart transparent</a:t>
            </a:r>
            <a:r>
              <a:rPr lang="en-US">
                <a:effectLst/>
              </a:rPr>
              <a:t>. (n.d.). </a:t>
            </a:r>
            <a:r>
              <a:rPr lang="en-US" err="1">
                <a:effectLst/>
              </a:rPr>
              <a:t>Clipartcraft</a:t>
            </a:r>
            <a:r>
              <a:rPr lang="en-US">
                <a:effectLst/>
              </a:rPr>
              <a:t>. Retrieved September 10, 2023, from https://clipartcraft.com/download.html. </a:t>
            </a:r>
          </a:p>
          <a:p>
            <a:r>
              <a:rPr lang="en-US">
                <a:effectLst/>
              </a:rPr>
              <a:t>Savage, S. (2020, January 30). </a:t>
            </a:r>
            <a:r>
              <a:rPr lang="en-US" i="1">
                <a:effectLst/>
              </a:rPr>
              <a:t>How to move large items in your pickup truck bed</a:t>
            </a:r>
            <a:r>
              <a:rPr lang="en-US">
                <a:effectLst/>
              </a:rPr>
              <a:t>. </a:t>
            </a:r>
            <a:r>
              <a:rPr lang="en-US" err="1">
                <a:effectLst/>
              </a:rPr>
              <a:t>GoShare</a:t>
            </a:r>
            <a:r>
              <a:rPr lang="en-US">
                <a:effectLst/>
              </a:rPr>
              <a:t>. https://goshare.co/how-to-move-large-items-in-your-pickup-truck-bed/ </a:t>
            </a:r>
          </a:p>
          <a:p>
            <a:r>
              <a:rPr lang="en-US">
                <a:effectLst/>
              </a:rPr>
              <a:t>Staff, P. (2023, January 26). </a:t>
            </a:r>
            <a:r>
              <a:rPr lang="en-US" i="1">
                <a:effectLst/>
              </a:rPr>
              <a:t>Pivot! furniture company allegedly abandons sofa wedged in staircase after failed delivery attempt</a:t>
            </a:r>
            <a:r>
              <a:rPr lang="en-US">
                <a:effectLst/>
              </a:rPr>
              <a:t>. </a:t>
            </a:r>
            <a:r>
              <a:rPr lang="en-US" err="1">
                <a:effectLst/>
              </a:rPr>
              <a:t>Peoplemag</a:t>
            </a:r>
            <a:r>
              <a:rPr lang="en-US">
                <a:effectLst/>
              </a:rPr>
              <a:t>. https://people.com/home/couch-stuck-in-staircase-photos-delivery-men-abandon-furniture/ </a:t>
            </a:r>
          </a:p>
          <a:p>
            <a:r>
              <a:rPr lang="en-US" i="1">
                <a:effectLst/>
              </a:rPr>
              <a:t>To Do List</a:t>
            </a:r>
            <a:r>
              <a:rPr lang="en-US">
                <a:effectLst/>
              </a:rPr>
              <a:t>. (n.d.-a). </a:t>
            </a:r>
            <a:r>
              <a:rPr lang="en-US" err="1">
                <a:effectLst/>
              </a:rPr>
              <a:t>Clipartspub</a:t>
            </a:r>
            <a:r>
              <a:rPr lang="en-US">
                <a:effectLst/>
              </a:rPr>
              <a:t>. Retrieved September 10, 2023, from https://clipartspub.com/images/to-do-list-clipart-clipboard-9.jpg.</a:t>
            </a:r>
          </a:p>
        </p:txBody>
      </p:sp>
    </p:spTree>
    <p:extLst>
      <p:ext uri="{BB962C8B-B14F-4D97-AF65-F5344CB8AC3E}">
        <p14:creationId xmlns:p14="http://schemas.microsoft.com/office/powerpoint/2010/main" val="4125968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FD25-A885-BE52-D0C7-154CB3D1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Meet the Team</a:t>
            </a:r>
          </a:p>
        </p:txBody>
      </p:sp>
      <p:pic>
        <p:nvPicPr>
          <p:cNvPr id="11" name="Picture Placeholder 10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2D552039-A89F-5369-473B-81DD9AF6F2F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481" b="16481"/>
          <a:stretch/>
        </p:blipFill>
        <p:spPr/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D62A88-B8DB-384F-5B1F-E94344E6D2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 b="8054"/>
          <a:stretch/>
        </p:blipFill>
        <p:spPr/>
      </p:pic>
      <p:pic>
        <p:nvPicPr>
          <p:cNvPr id="14" name="Picture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462244EE-CFD5-923B-0428-1818CEBA673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1" b="8091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993177-8E0A-20FA-3D4F-41E43585DE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Ian Adelman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59AA04-291A-0A5B-8415-744947FB06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Devin Hoopes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C267C9-E511-0BA3-6D6B-ED406FE3BD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Alex Reinert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958124-CE36-F8AC-E660-853E66E1BC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Natalie Gonzalez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C043F2-9D7D-4C85-79B5-5219EB1798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21" b="8995"/>
          <a:stretch/>
        </p:blipFill>
        <p:spPr>
          <a:xfrm>
            <a:off x="742343" y="2491802"/>
            <a:ext cx="1958976" cy="175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9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80CF5-DE55-8DBF-2AC9-9C5D64DB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0E4206-6CF7-85A0-4358-9D98A8EDF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3387" y="1868481"/>
            <a:ext cx="1831260" cy="3124883"/>
          </a:xfrm>
        </p:spPr>
      </p:pic>
      <p:pic>
        <p:nvPicPr>
          <p:cNvPr id="11" name="Picture 10" descr="A clipboard with check marks&#10;&#10;Description automatically generated">
            <a:extLst>
              <a:ext uri="{FF2B5EF4-FFF2-40B4-BE49-F238E27FC236}">
                <a16:creationId xmlns:a16="http://schemas.microsoft.com/office/drawing/2014/main" id="{4AAFD9AD-C179-F376-4D6D-CDEF23987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265" y="1936275"/>
            <a:ext cx="2504365" cy="2985451"/>
          </a:xfrm>
          <a:prstGeom prst="rect">
            <a:avLst/>
          </a:prstGeom>
        </p:spPr>
      </p:pic>
      <p:pic>
        <p:nvPicPr>
          <p:cNvPr id="12" name="Picture 11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82253021-26DE-F640-6368-75C60B640A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6089" y="1940257"/>
            <a:ext cx="1830835" cy="30570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EC29D5-EC13-CD4D-9335-6872882798D4}"/>
              </a:ext>
            </a:extLst>
          </p:cNvPr>
          <p:cNvSpPr txBox="1"/>
          <p:nvPr/>
        </p:nvSpPr>
        <p:spPr>
          <a:xfrm>
            <a:off x="719351" y="4992805"/>
            <a:ext cx="27295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Problem Statement</a:t>
            </a:r>
            <a:endParaRPr lang="en-US" sz="30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0ECDBF-CBE0-2873-B6F3-311711EB5CDF}"/>
              </a:ext>
            </a:extLst>
          </p:cNvPr>
          <p:cNvSpPr txBox="1"/>
          <p:nvPr/>
        </p:nvSpPr>
        <p:spPr>
          <a:xfrm>
            <a:off x="4734067" y="4992804"/>
            <a:ext cx="272955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Requirements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6B32F-3CCD-06C7-7CBF-9E4992C81C52}"/>
              </a:ext>
            </a:extLst>
          </p:cNvPr>
          <p:cNvSpPr txBox="1"/>
          <p:nvPr/>
        </p:nvSpPr>
        <p:spPr>
          <a:xfrm>
            <a:off x="8873887" y="4992803"/>
            <a:ext cx="272955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Questions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516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6920A8-6F64-89A5-F60B-B61BCBC6102B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31156-6A4F-0720-955F-EB49B4501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of the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A65CB-95D4-4C0A-25F1-1EDBEA19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753" y="1946375"/>
            <a:ext cx="4494179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3200"/>
              <a:t>Transporting heavy furniture up and down the stairs is difficult and potentially dangerous</a:t>
            </a:r>
            <a:endParaRPr lang="en-US"/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CE67FAF7-CFD3-78D5-9DB6-B7CE59A33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3011" y="240200"/>
            <a:ext cx="1205738" cy="1680496"/>
          </a:xfrm>
          <a:prstGeom prst="rect">
            <a:avLst/>
          </a:prstGeom>
        </p:spPr>
      </p:pic>
      <p:pic>
        <p:nvPicPr>
          <p:cNvPr id="9" name="Picture 8" descr="A clipboard with check marks&#10;&#10;Description automatically generated">
            <a:extLst>
              <a:ext uri="{FF2B5EF4-FFF2-40B4-BE49-F238E27FC236}">
                <a16:creationId xmlns:a16="http://schemas.microsoft.com/office/drawing/2014/main" id="{E380F17A-93BF-7C66-05C8-6A20BF469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9802" y="2163738"/>
            <a:ext cx="1433335" cy="1723034"/>
          </a:xfrm>
          <a:prstGeom prst="rect">
            <a:avLst/>
          </a:prstGeom>
        </p:spPr>
      </p:pic>
      <p:pic>
        <p:nvPicPr>
          <p:cNvPr id="11" name="Picture 10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F3051677-E41E-5447-4A51-D03E9B62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1026" name="Picture 2" descr="Diy Disaster Stock Photo | Getty Images">
            <a:extLst>
              <a:ext uri="{FF2B5EF4-FFF2-40B4-BE49-F238E27FC236}">
                <a16:creationId xmlns:a16="http://schemas.microsoft.com/office/drawing/2014/main" id="{D00A03A0-1C28-FDED-E5A3-149B62739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355" y="2049916"/>
            <a:ext cx="4723999" cy="367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01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FD25-A885-BE52-D0C7-154CB3D1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Meet the Team</a:t>
            </a:r>
          </a:p>
        </p:txBody>
      </p:sp>
      <p:pic>
        <p:nvPicPr>
          <p:cNvPr id="11" name="Picture Placeholder 10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2D552039-A89F-5369-473B-81DD9AF6F2F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6481" b="16481"/>
          <a:stretch/>
        </p:blipFill>
        <p:spPr/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D62A88-B8DB-384F-5B1F-E94344E6D2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 b="8054"/>
          <a:stretch/>
        </p:blipFill>
        <p:spPr/>
      </p:pic>
      <p:pic>
        <p:nvPicPr>
          <p:cNvPr id="14" name="Picture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462244EE-CFD5-923B-0428-1818CEBA673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1" b="8091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993177-8E0A-20FA-3D4F-41E43585DE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Ian Adelman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59AA04-291A-0A5B-8415-744947FB06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Devin Hoopes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C267C9-E511-0BA3-6D6B-ED406FE3BD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Alex Reinert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958124-CE36-F8AC-E660-853E66E1BC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/>
              <a:t>Natalie Gonzalez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C043F2-9D7D-4C85-79B5-5219EB1798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21" b="8995"/>
          <a:stretch/>
        </p:blipFill>
        <p:spPr>
          <a:xfrm>
            <a:off x="742343" y="2491802"/>
            <a:ext cx="1958976" cy="175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54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D36B1-C6E6-AE35-D00A-AB9E3F256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541" y="281007"/>
            <a:ext cx="10058400" cy="1450757"/>
          </a:xfrm>
        </p:spPr>
        <p:txBody>
          <a:bodyPr/>
          <a:lstStyle/>
          <a:p>
            <a:r>
              <a:rPr lang="en-US"/>
              <a:t>Safety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70FC8-044F-3CCF-F87C-8A7444452A2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66878" y="1975923"/>
            <a:ext cx="3683062" cy="2291885"/>
          </a:xfrm>
        </p:spPr>
        <p:txBody>
          <a:bodyPr>
            <a:noAutofit/>
          </a:bodyPr>
          <a:lstStyle/>
          <a:p>
            <a:r>
              <a:rPr lang="en-US" sz="3000"/>
              <a:t>1. The system shall not destructively alter the environment.</a:t>
            </a:r>
          </a:p>
          <a:p>
            <a:r>
              <a:rPr lang="en-US" sz="3000"/>
              <a:t>2. The system shall not damage the furniture.</a:t>
            </a:r>
          </a:p>
          <a:p>
            <a:r>
              <a:rPr lang="en-US" sz="3000"/>
              <a:t>3. The system shall cause less damages than manual moving.</a:t>
            </a:r>
          </a:p>
          <a:p>
            <a:endParaRPr lang="en-US" sz="300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C3D1A26-F7BB-6AFA-D1EF-372DE9795F16}"/>
              </a:ext>
            </a:extLst>
          </p:cNvPr>
          <p:cNvPicPr>
            <a:picLocks noGrp="1" noChangeAspect="1" noChangeArrowheads="1"/>
          </p:cNvPicPr>
          <p:nvPr>
            <p:ph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650" y="1346972"/>
            <a:ext cx="4064546" cy="32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urniture Company Allegedly Abandons Couch Wedged in Staircase After Failed Delivery Attempt">
            <a:extLst>
              <a:ext uri="{FF2B5EF4-FFF2-40B4-BE49-F238E27FC236}">
                <a16:creationId xmlns:a16="http://schemas.microsoft.com/office/drawing/2014/main" id="{7A6432F9-056E-EAFA-3D56-6F3A3EB80DA3}"/>
              </a:ext>
            </a:extLst>
          </p:cNvPr>
          <p:cNvPicPr>
            <a:picLocks noGrp="1" noChangeAspect="1" noChangeArrowheads="1"/>
          </p:cNvPicPr>
          <p:nvPr>
            <p:ph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041" y="4035415"/>
            <a:ext cx="3355943" cy="223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AEA8BA54-208E-38B1-2CF3-F64E19805FDA}"/>
              </a:ext>
            </a:extLst>
          </p:cNvPr>
          <p:cNvSpPr/>
          <p:nvPr/>
        </p:nvSpPr>
        <p:spPr>
          <a:xfrm>
            <a:off x="7706959" y="4035415"/>
            <a:ext cx="2313411" cy="2237295"/>
          </a:xfrm>
          <a:prstGeom prst="mathMultiply">
            <a:avLst>
              <a:gd name="adj1" fmla="val 6853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276B4A68-5F04-402B-1E3B-1BF782B2CCB1}"/>
              </a:ext>
            </a:extLst>
          </p:cNvPr>
          <p:cNvSpPr/>
          <p:nvPr/>
        </p:nvSpPr>
        <p:spPr>
          <a:xfrm>
            <a:off x="5197742" y="1668098"/>
            <a:ext cx="2696656" cy="2607931"/>
          </a:xfrm>
          <a:prstGeom prst="mathMultiply">
            <a:avLst>
              <a:gd name="adj1" fmla="val 6853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CF8B60-A4DC-B027-1AD1-546B698440E7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8">
            <a:extLst>
              <a:ext uri="{FF2B5EF4-FFF2-40B4-BE49-F238E27FC236}">
                <a16:creationId xmlns:a16="http://schemas.microsoft.com/office/drawing/2014/main" id="{A6B4366B-8EF9-4BB0-0BE4-B6D65EFEB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20" name="Picture 19" descr="A clipboard with check marks&#10;&#10;Description automatically generated">
            <a:extLst>
              <a:ext uri="{FF2B5EF4-FFF2-40B4-BE49-F238E27FC236}">
                <a16:creationId xmlns:a16="http://schemas.microsoft.com/office/drawing/2014/main" id="{0FB8C73D-95DB-B789-1313-8B7F2C13CB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49802" y="2163738"/>
            <a:ext cx="1433335" cy="1723034"/>
          </a:xfrm>
          <a:prstGeom prst="rect">
            <a:avLst/>
          </a:prstGeom>
        </p:spPr>
      </p:pic>
      <p:pic>
        <p:nvPicPr>
          <p:cNvPr id="21" name="Picture 20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DACC842E-D6E1-6C2A-10FD-8EEEDD7107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41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/>
              <a:t>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9F133-E970-3526-1168-F214046815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68330" y="1912891"/>
            <a:ext cx="4441509" cy="365125"/>
          </a:xfrm>
        </p:spPr>
        <p:txBody>
          <a:bodyPr>
            <a:noAutofit/>
          </a:bodyPr>
          <a:lstStyle/>
          <a:p>
            <a:r>
              <a:rPr lang="en-US" sz="3000"/>
              <a:t>4. The system shall transport furniture repeatedly up and down one floor within a residential building.</a:t>
            </a:r>
          </a:p>
          <a:p>
            <a:r>
              <a:rPr lang="en-US" sz="3000"/>
              <a:t>5. The system shall be reusable.</a:t>
            </a:r>
          </a:p>
          <a:p>
            <a:endParaRPr lang="en-US" sz="3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551F60F4-D850-50F2-7FC1-D200686C6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12" name="Picture 11" descr="A clipboard with check marks&#10;&#10;Description automatically generated">
            <a:extLst>
              <a:ext uri="{FF2B5EF4-FFF2-40B4-BE49-F238E27FC236}">
                <a16:creationId xmlns:a16="http://schemas.microsoft.com/office/drawing/2014/main" id="{0B739E54-0106-F32B-ECD6-CE6F4B370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49802" y="2163738"/>
            <a:ext cx="1433335" cy="1723034"/>
          </a:xfrm>
          <a:prstGeom prst="rect">
            <a:avLst/>
          </a:prstGeom>
        </p:spPr>
      </p:pic>
      <p:pic>
        <p:nvPicPr>
          <p:cNvPr id="14" name="Picture 13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01F90E1B-DD04-96D4-3C8A-1FBC10705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3074" name="Picture 2" descr="Household Stairs Icon | iOS 7 Iconset | Icons8">
            <a:extLst>
              <a:ext uri="{FF2B5EF4-FFF2-40B4-BE49-F238E27FC236}">
                <a16:creationId xmlns:a16="http://schemas.microsoft.com/office/drawing/2014/main" id="{E02C18A4-197C-D95F-CCFD-43E0DB07102F}"/>
              </a:ext>
            </a:extLst>
          </p:cNvPr>
          <p:cNvPicPr>
            <a:picLocks noGrp="1" noChangeAspect="1" noChangeArrowheads="1"/>
          </p:cNvPicPr>
          <p:nvPr>
            <p:ph sz="quarter" idx="1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676" y="2536225"/>
            <a:ext cx="4194754" cy="319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FAE1D533-9775-BFF8-AE69-BF0D587F2DE6}"/>
              </a:ext>
            </a:extLst>
          </p:cNvPr>
          <p:cNvSpPr/>
          <p:nvPr/>
        </p:nvSpPr>
        <p:spPr>
          <a:xfrm rot="19301420">
            <a:off x="5691873" y="2679965"/>
            <a:ext cx="3569195" cy="764680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8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F13D2-F85B-A2C2-F911-24CFA56B9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5130"/>
            <a:ext cx="10058400" cy="1450757"/>
          </a:xfrm>
        </p:spPr>
        <p:txBody>
          <a:bodyPr/>
          <a:lstStyle/>
          <a:p>
            <a:r>
              <a:rPr lang="en-US"/>
              <a:t>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A1D85-DAF4-F220-306E-247D6ABB2F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1" y="1883776"/>
            <a:ext cx="4441509" cy="365125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z="3000"/>
              <a:t>6. The system shall accommodate up to a 4-seater sofa.</a:t>
            </a:r>
            <a:endParaRPr lang="en-US" sz="3000">
              <a:ea typeface="Calibri"/>
              <a:cs typeface="Calibri"/>
            </a:endParaRPr>
          </a:p>
          <a:p>
            <a:r>
              <a:rPr lang="en-US" sz="3000">
                <a:ea typeface="Calibri"/>
                <a:cs typeface="Calibri"/>
              </a:rPr>
              <a:t>7. The system shall accommodate up to a 5-shelf bookshelf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22E5D7-0B97-525E-EE37-F9354ADD6375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A8A63FA2-9F4F-B218-AC6F-D8D27C133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14" name="Picture 13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B14AE8F3-4263-7315-9ED2-A2CCB6D8E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7" name="Picture 6" descr="A clipboard with check marks&#10;&#10;Description automatically generated">
            <a:extLst>
              <a:ext uri="{FF2B5EF4-FFF2-40B4-BE49-F238E27FC236}">
                <a16:creationId xmlns:a16="http://schemas.microsoft.com/office/drawing/2014/main" id="{F24B3482-4CC6-02ED-DC4A-56F9DE9C54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79212" y="2154010"/>
            <a:ext cx="1433335" cy="1723034"/>
          </a:xfrm>
          <a:prstGeom prst="rect">
            <a:avLst/>
          </a:prstGeom>
        </p:spPr>
      </p:pic>
      <p:pic>
        <p:nvPicPr>
          <p:cNvPr id="21" name="Content Placeholder 20" descr="A living room with a couch and bookshelf&#10;&#10;Description automatically generated">
            <a:extLst>
              <a:ext uri="{FF2B5EF4-FFF2-40B4-BE49-F238E27FC236}">
                <a16:creationId xmlns:a16="http://schemas.microsoft.com/office/drawing/2014/main" id="{DC53AA27-8169-A64E-03D2-CD5D4A485DC0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54010"/>
            <a:ext cx="4028661" cy="3668653"/>
          </a:xfrm>
        </p:spPr>
      </p:pic>
    </p:spTree>
    <p:extLst>
      <p:ext uri="{BB962C8B-B14F-4D97-AF65-F5344CB8AC3E}">
        <p14:creationId xmlns:p14="http://schemas.microsoft.com/office/powerpoint/2010/main" val="4227546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FC454-EA2A-D416-EAD1-C4EA8B26C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Interfacing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D385-4EC2-2BC7-FB6F-953A56EDB5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80" y="1792946"/>
            <a:ext cx="4441509" cy="365125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z="3000"/>
              <a:t>8. The system shall be adaptable to different building layouts. </a:t>
            </a:r>
            <a:endParaRPr lang="en-US"/>
          </a:p>
          <a:p>
            <a:r>
              <a:rPr lang="en-US" sz="3000">
                <a:ea typeface="Calibri"/>
                <a:cs typeface="Calibri"/>
              </a:rPr>
              <a:t>9. The system shall be transportable in the back of a moving truck.</a:t>
            </a:r>
          </a:p>
        </p:txBody>
      </p:sp>
      <p:pic>
        <p:nvPicPr>
          <p:cNvPr id="11" name="Content Placeholder 10" descr="A group of people loading furniture in the back of a truck&#10;&#10;Description automatically generated">
            <a:extLst>
              <a:ext uri="{FF2B5EF4-FFF2-40B4-BE49-F238E27FC236}">
                <a16:creationId xmlns:a16="http://schemas.microsoft.com/office/drawing/2014/main" id="{A64C1FB4-2D43-9BB1-A008-C96858A1A2F0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049" y="2154010"/>
            <a:ext cx="3685494" cy="262008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2F539D-2AAC-DFCA-AF33-700C7B771FB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EE871451-C41A-A741-13E2-9757B7413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59" y="292638"/>
            <a:ext cx="1205738" cy="1680496"/>
          </a:xfrm>
          <a:prstGeom prst="rect">
            <a:avLst/>
          </a:prstGeom>
        </p:spPr>
      </p:pic>
      <p:pic>
        <p:nvPicPr>
          <p:cNvPr id="14" name="Picture 13" descr="A question mark on a black background&#10;&#10;Description automatically generated">
            <a:extLst>
              <a:ext uri="{FF2B5EF4-FFF2-40B4-BE49-F238E27FC236}">
                <a16:creationId xmlns:a16="http://schemas.microsoft.com/office/drawing/2014/main" id="{EF63F708-72E5-1183-4084-19C27945F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5581" y="4271749"/>
            <a:ext cx="1011970" cy="1692323"/>
          </a:xfrm>
          <a:prstGeom prst="rect">
            <a:avLst/>
          </a:prstGeom>
        </p:spPr>
      </p:pic>
      <p:pic>
        <p:nvPicPr>
          <p:cNvPr id="7" name="Picture 6" descr="A clipboard with check marks&#10;&#10;Description automatically generated">
            <a:extLst>
              <a:ext uri="{FF2B5EF4-FFF2-40B4-BE49-F238E27FC236}">
                <a16:creationId xmlns:a16="http://schemas.microsoft.com/office/drawing/2014/main" id="{42A5B937-41C1-1866-E9D3-03B9C26891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79212" y="2154010"/>
            <a:ext cx="1433335" cy="17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51207"/>
      </p:ext>
    </p:extLst>
  </p:cSld>
  <p:clrMapOvr>
    <a:masterClrMapping/>
  </p:clrMapOvr>
</p:sld>
</file>

<file path=ppt/theme/theme1.xml><?xml version="1.0" encoding="utf-8"?>
<a:theme xmlns:a="http://schemas.openxmlformats.org/drawingml/2006/main" name="capstone_theme1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DEE2EB"/>
      </a:accent1>
      <a:accent2>
        <a:srgbClr val="A2C4C9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pstone_theme1" id="{8A7B5C3C-AED7-4660-A96C-9F9CB8B206E5}" vid="{35B72367-E410-46BA-AAC8-B927493006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DFBC8355819247AF6A4F705EB168AD" ma:contentTypeVersion="11" ma:contentTypeDescription="Create a new document." ma:contentTypeScope="" ma:versionID="fe0dfedd9ea4433b4eed4b56e1dc9b29">
  <xsd:schema xmlns:xsd="http://www.w3.org/2001/XMLSchema" xmlns:xs="http://www.w3.org/2001/XMLSchema" xmlns:p="http://schemas.microsoft.com/office/2006/metadata/properties" xmlns:ns2="5b95d91b-c99a-4941-9513-76b88626be3d" xmlns:ns3="b8618d93-c323-4b5f-ba26-bb127dd11f62" targetNamespace="http://schemas.microsoft.com/office/2006/metadata/properties" ma:root="true" ma:fieldsID="2f82d21a334b4f7c3c32ffa5380747c7" ns2:_="" ns3:_="">
    <xsd:import namespace="5b95d91b-c99a-4941-9513-76b88626be3d"/>
    <xsd:import namespace="b8618d93-c323-4b5f-ba26-bb127dd11f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95d91b-c99a-4941-9513-76b88626be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a4ee6b6e-1dad-49a7-85d1-bf6bd711290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618d93-c323-4b5f-ba26-bb127dd11f6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8d58c96-d69d-436b-a137-5ee6bc1a94aa}" ma:internalName="TaxCatchAll" ma:showField="CatchAllData" ma:web="b8618d93-c323-4b5f-ba26-bb127dd11f6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b95d91b-c99a-4941-9513-76b88626be3d">
      <Terms xmlns="http://schemas.microsoft.com/office/infopath/2007/PartnerControls"/>
    </lcf76f155ced4ddcb4097134ff3c332f>
    <TaxCatchAll xmlns="b8618d93-c323-4b5f-ba26-bb127dd11f62" xsi:nil="true"/>
  </documentManagement>
</p:properties>
</file>

<file path=customXml/itemProps1.xml><?xml version="1.0" encoding="utf-8"?>
<ds:datastoreItem xmlns:ds="http://schemas.openxmlformats.org/officeDocument/2006/customXml" ds:itemID="{E7667998-ED53-4E04-8E2F-FD10B1893511}">
  <ds:schemaRefs>
    <ds:schemaRef ds:uri="5b95d91b-c99a-4941-9513-76b88626be3d"/>
    <ds:schemaRef ds:uri="b8618d93-c323-4b5f-ba26-bb127dd11f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63E5C08-C493-462E-96DE-23EF3AAA4A8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BC429-16A5-4074-A555-C8DCA0355CBF}">
  <ds:schemaRefs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5b95d91b-c99a-4941-9513-76b88626be3d"/>
    <ds:schemaRef ds:uri="http://schemas.openxmlformats.org/package/2006/metadata/core-properties"/>
    <ds:schemaRef ds:uri="b8618d93-c323-4b5f-ba26-bb127dd11f62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capstone_theme1</Template>
  <TotalTime>2</TotalTime>
  <Words>546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capstone_theme1</vt:lpstr>
      <vt:lpstr>Design Requirement Presentation</vt:lpstr>
      <vt:lpstr>Meet the Team</vt:lpstr>
      <vt:lpstr>Agenda</vt:lpstr>
      <vt:lpstr>Review of the Problem Statement</vt:lpstr>
      <vt:lpstr>Meet the Team</vt:lpstr>
      <vt:lpstr>Safety</vt:lpstr>
      <vt:lpstr>Function</vt:lpstr>
      <vt:lpstr>Function</vt:lpstr>
      <vt:lpstr>Interfacing</vt:lpstr>
      <vt:lpstr>Interfacing</vt:lpstr>
      <vt:lpstr>Questions?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Reinert, Alexander G.</dc:creator>
  <cp:lastModifiedBy>Reinert, Alexander G.</cp:lastModifiedBy>
  <cp:revision>1</cp:revision>
  <cp:lastPrinted>2023-09-11T13:56:28Z</cp:lastPrinted>
  <dcterms:created xsi:type="dcterms:W3CDTF">2023-09-11T01:49:48Z</dcterms:created>
  <dcterms:modified xsi:type="dcterms:W3CDTF">2023-09-24T15:42:03Z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0x0101005EDFBC8355819247AF6A4F705EB168AD</vt:lpwstr>
  </property>
  <property fmtid="{D5CDD505-2E9C-101B-9397-08002B2CF9AE}" pid="3" name="MediaServiceImageTags">
    <vt:lpwstr/>
  </property>
</Properties>
</file>